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0" r:id="rId3"/>
    <p:sldId id="278" r:id="rId4"/>
    <p:sldId id="263" r:id="rId5"/>
    <p:sldId id="279" r:id="rId6"/>
    <p:sldId id="271" r:id="rId7"/>
    <p:sldId id="276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D6009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C3F6-C2C8-4E7A-8F6C-1EEC517C28A5}" type="datetimeFigureOut">
              <a:rPr lang="sl-SI" smtClean="0"/>
              <a:t>20. 04. 2022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1B7A-AC06-46EB-B222-FEF9E3C1F1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165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C3F6-C2C8-4E7A-8F6C-1EEC517C28A5}" type="datetimeFigureOut">
              <a:rPr lang="sl-SI" smtClean="0"/>
              <a:t>20. 04. 2022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1B7A-AC06-46EB-B222-FEF9E3C1F1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004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C3F6-C2C8-4E7A-8F6C-1EEC517C28A5}" type="datetimeFigureOut">
              <a:rPr lang="sl-SI" smtClean="0"/>
              <a:t>20. 04. 2022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1B7A-AC06-46EB-B222-FEF9E3C1F1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413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C3F6-C2C8-4E7A-8F6C-1EEC517C28A5}" type="datetimeFigureOut">
              <a:rPr lang="sl-SI" smtClean="0"/>
              <a:t>20. 04. 2022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1B7A-AC06-46EB-B222-FEF9E3C1F1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590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C3F6-C2C8-4E7A-8F6C-1EEC517C28A5}" type="datetimeFigureOut">
              <a:rPr lang="sl-SI" smtClean="0"/>
              <a:t>20. 04. 2022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1B7A-AC06-46EB-B222-FEF9E3C1F1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33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C3F6-C2C8-4E7A-8F6C-1EEC517C28A5}" type="datetimeFigureOut">
              <a:rPr lang="sl-SI" smtClean="0"/>
              <a:t>20. 04. 2022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1B7A-AC06-46EB-B222-FEF9E3C1F1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170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C3F6-C2C8-4E7A-8F6C-1EEC517C28A5}" type="datetimeFigureOut">
              <a:rPr lang="sl-SI" smtClean="0"/>
              <a:t>20. 04. 2022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1B7A-AC06-46EB-B222-FEF9E3C1F1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058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C3F6-C2C8-4E7A-8F6C-1EEC517C28A5}" type="datetimeFigureOut">
              <a:rPr lang="sl-SI" smtClean="0"/>
              <a:t>20. 04. 2022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1B7A-AC06-46EB-B222-FEF9E3C1F1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581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C3F6-C2C8-4E7A-8F6C-1EEC517C28A5}" type="datetimeFigureOut">
              <a:rPr lang="sl-SI" smtClean="0"/>
              <a:t>20. 04. 2022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1B7A-AC06-46EB-B222-FEF9E3C1F1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423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C3F6-C2C8-4E7A-8F6C-1EEC517C28A5}" type="datetimeFigureOut">
              <a:rPr lang="sl-SI" smtClean="0"/>
              <a:t>20. 04. 2022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1B7A-AC06-46EB-B222-FEF9E3C1F1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818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C3F6-C2C8-4E7A-8F6C-1EEC517C28A5}" type="datetimeFigureOut">
              <a:rPr lang="sl-SI" smtClean="0"/>
              <a:t>20. 04. 2022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1B7A-AC06-46EB-B222-FEF9E3C1F1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101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C3F6-C2C8-4E7A-8F6C-1EEC517C28A5}" type="datetimeFigureOut">
              <a:rPr lang="sl-SI" smtClean="0"/>
              <a:t>20. 04. 2022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41B7A-AC06-46EB-B222-FEF9E3C1F16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808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google.si/url?sa=i&amp;rct=j&amp;q=&amp;esrc=s&amp;source=images&amp;cd=&amp;cad=rja&amp;uact=8&amp;ved=0ahUKEwjwtcmk06DMAhWDEiwKHZh8BjAQjRwIBw&amp;url=http://www.theinclusiveclass.com/2015/08/10-ways-to-teach-social-skills-in-your.html&amp;bvm=bv.119745492,d.bGg&amp;psig=AFQjCNF_nOZjM_f_N3UNY-IHsnNa8--uWA&amp;ust=146135966005275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google.si/url?sa=i&amp;rct=j&amp;q=&amp;esrc=s&amp;source=images&amp;cd=&amp;cad=rja&amp;uact=8&amp;ved=0ahUKEwimjsPH1qDMAhVLWywKHW2oCR8QjRwIBw&amp;url=http://www.thecatalyst.org/&amp;bvm=bv.119745492,d.bGg&amp;psig=AFQjCNF_nOZjM_f_N3UNY-IHsnNa8--uWA&amp;ust=146135966005275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si/url?sa=i&amp;rct=j&amp;q=&amp;esrc=s&amp;source=images&amp;cd=&amp;cad=rja&amp;uact=8&amp;ved=0ahUKEwiqtaXks6HMAhVLnRoKHaoGCvUQjRwIBw&amp;url=http%3A%2F%2Fos-mlanga-bregana.skole.hr%2Fnatjecanja&amp;bvm=bv.119745492,d.d2s&amp;psig=AFQjCNGZeSwDcsUH1qAULx6w0JiDnSJF9g&amp;ust=146138547529777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si/url?sa=i&amp;rct=j&amp;q=&amp;esrc=s&amp;source=images&amp;cd=&amp;cad=rja&amp;uact=8&amp;ved=0ahUKEwj-xsbw0aDMAhXDXiwKHaooDJMQjRwIBw&amp;url=http://www.yellowpages.rs/sr/novolab/potrosni-materijal/slika&amp;bvm=bv.119745492,d.bGg&amp;psig=AFQjCNGS2YCc88KuREqqgSGc7YgsH_xKXg&amp;ust=1461359326061289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chem.grf.unizg.hr/pages/zabavna-strana-kemije/vicevi.ph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si/url?sa=i&amp;rct=j&amp;q=&amp;esrc=s&amp;source=images&amp;cd=&amp;cad=rja&amp;uact=8&amp;ved=0ahUKEwio27H9pKDMAhUE1RoKHTYsCzQQjRwIBw&amp;url=http://cekin.si/clanek/financni_trgi/hrvati-cenijo-slovenska-podjetja.html&amp;bvm=bv.119745492,d.bGg&amp;psig=AFQjCNE-1UG5vrRm5u3jnGs-RJ6I_07KbQ&amp;ust=146134725144572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si/url?sa=i&amp;rct=j&amp;q=&amp;esrc=s&amp;source=images&amp;cd=&amp;cad=rja&amp;uact=8&amp;ved=0ahUKEwjz5-fUtKHMAhUJvBoKHRlmBCkQjRwIBw&amp;url=http%3A%2F%2Fos-mejasi-st.skole.hr%2Fnastava%2Fpredmeti%2Fkemija&amp;psig=AFQjCNFIoh3v3yRwwL9UVxqg7Lf8DTGenQ&amp;ust=1461385760943102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si/url?sa=i&amp;rct=j&amp;q=&amp;esrc=s&amp;source=images&amp;cd=&amp;cad=rja&amp;uact=8&amp;ved=&amp;url=http://qstoma.com/&amp;bvm=bv.119745492,d.bGg&amp;psig=AFQjCNGp-Fv0dcCY1a09kih6ekT3iqbVVw&amp;ust=146134737338688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si/url?sa=i&amp;rct=j&amp;q=&amp;esrc=s&amp;source=images&amp;cd=&amp;cad=rja&amp;uact=8&amp;ved=0ahUKEwiY98b11aDMAhXLESwKHSeIAskQjRwIBw&amp;url=https://www.pinterest.com/su3anner/science/&amp;bvm=bv.119745492,d.bGg&amp;psig=AFQjCNF_nOZjM_f_N3UNY-IHsnNa8--uWA&amp;ust=146135966005275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979712" y="1528331"/>
            <a:ext cx="5100819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l-SI" sz="10000" b="1" cap="all" spc="0" dirty="0">
                <a:ln w="34925">
                  <a:solidFill>
                    <a:schemeClr val="accent1"/>
                  </a:solidFill>
                </a:ln>
                <a:solidFill>
                  <a:srgbClr val="BE42A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Poskusi </a:t>
            </a:r>
          </a:p>
          <a:p>
            <a:pPr algn="ctr"/>
            <a:r>
              <a:rPr lang="sl-SI" sz="10000" b="1" cap="all" spc="0" dirty="0">
                <a:ln w="34925">
                  <a:solidFill>
                    <a:schemeClr val="accent1"/>
                  </a:solidFill>
                </a:ln>
                <a:solidFill>
                  <a:srgbClr val="BE42A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 </a:t>
            </a:r>
          </a:p>
          <a:p>
            <a:pPr algn="ctr"/>
            <a:r>
              <a:rPr lang="sl-SI" sz="10000" b="1" cap="all" spc="0" dirty="0">
                <a:ln w="34925">
                  <a:solidFill>
                    <a:schemeClr val="accent1"/>
                  </a:solidFill>
                </a:ln>
                <a:solidFill>
                  <a:srgbClr val="BE42A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kemiji</a:t>
            </a:r>
          </a:p>
        </p:txBody>
      </p:sp>
      <p:pic>
        <p:nvPicPr>
          <p:cNvPr id="9218" name="Picture 2" descr="http://3.bp.blogspot.com/-n4LuQeodi54/VcKDh8HWIOI/AAAAAAABCEY/VKbckYlhXPk/s1600/earth-science-teacher-clipart-chemistry_compounds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37" y="3308100"/>
            <a:ext cx="2247927" cy="15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thecatalyst.org/files/img/thecatalyst_imgTop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503928" cy="147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humbs.dreamstime.com/t/cartoon-children-student-studying-chemistry-working-experimenting-massive-cooling-tower-refinery-laboratory-huge-633304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67" y="3345160"/>
            <a:ext cx="24098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6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33105" y="-27384"/>
            <a:ext cx="8405314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accent6">
                    <a:lumMod val="75000"/>
                  </a:schemeClr>
                </a:solidFill>
              </a:rPr>
              <a:t>Poskusi v kemiji je izbirni predmet, ki ga lahko izberejo </a:t>
            </a:r>
          </a:p>
          <a:p>
            <a:pPr algn="ctr"/>
            <a:r>
              <a:rPr lang="sl-SI" sz="2400" b="1" dirty="0">
                <a:solidFill>
                  <a:schemeClr val="accent6">
                    <a:lumMod val="75000"/>
                  </a:schemeClr>
                </a:solidFill>
              </a:rPr>
              <a:t>učenci v 8. razredu ne glede na učni uspeh in predznanje. </a:t>
            </a:r>
          </a:p>
          <a:p>
            <a:pPr algn="ctr"/>
            <a:endParaRPr lang="sl-SI" sz="1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Predmet je še posebej namenjen tistim učencem, ki bi radi delali </a:t>
            </a:r>
          </a:p>
          <a:p>
            <a:pPr algn="ctr"/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različne eksperimente v skupini, paru ali samostojno.</a:t>
            </a:r>
          </a:p>
          <a:p>
            <a:pPr algn="ctr"/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sl-SI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sl-SI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sl-SI" sz="2400" b="1" dirty="0">
                <a:solidFill>
                  <a:schemeClr val="accent3">
                    <a:lumMod val="50000"/>
                  </a:schemeClr>
                </a:solidFill>
              </a:rPr>
              <a:t>Potekal bo skozi celo šolsko leto </a:t>
            </a:r>
            <a:r>
              <a:rPr lang="sl-SI" sz="2400" b="1" u="sng" dirty="0">
                <a:solidFill>
                  <a:schemeClr val="accent3">
                    <a:lumMod val="50000"/>
                  </a:schemeClr>
                </a:solidFill>
              </a:rPr>
              <a:t>fleksibilno</a:t>
            </a:r>
            <a:r>
              <a:rPr lang="sl-SI" sz="24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sl-SI" sz="2400" b="1" dirty="0">
                <a:solidFill>
                  <a:schemeClr val="accent3">
                    <a:lumMod val="50000"/>
                  </a:schemeClr>
                </a:solidFill>
              </a:rPr>
              <a:t>Pouk temelji na praktičnem delu.</a:t>
            </a:r>
          </a:p>
        </p:txBody>
      </p:sp>
      <p:pic>
        <p:nvPicPr>
          <p:cNvPr id="1028" name="Picture 4" descr="http://os-mlanga-bregana.skole.hr/upload/os-mlanga-bregana/images/newsimg/1186/kemij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2880320" cy="419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79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yellowpages.rs/komitent_multimedia/67500/67520/slike/novolab_-_potrosni_materijal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7" b="5691"/>
          <a:stretch/>
        </p:blipFill>
        <p:spPr bwMode="auto">
          <a:xfrm>
            <a:off x="2028191" y="1916832"/>
            <a:ext cx="5698604" cy="481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25079" y="23127"/>
            <a:ext cx="91336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rgbClr val="00B0F0"/>
                </a:solidFill>
              </a:rPr>
              <a:t>Učenci bodo že pridobljeno znanje kemije razširili in poglobili.</a:t>
            </a:r>
          </a:p>
          <a:p>
            <a:pPr algn="ctr"/>
            <a:r>
              <a:rPr lang="sl-SI" sz="1200" b="1" dirty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sl-SI" sz="2400" b="1" dirty="0">
                <a:solidFill>
                  <a:srgbClr val="00B0F0"/>
                </a:solidFill>
              </a:rPr>
              <a:t>Spoznali bodo pomen kemije kot temeljne naravoslovne vede. </a:t>
            </a:r>
          </a:p>
          <a:p>
            <a:endParaRPr lang="sl-SI" sz="1200" dirty="0"/>
          </a:p>
          <a:p>
            <a:pPr algn="ctr"/>
            <a:r>
              <a:rPr lang="sl-SI" sz="2400" b="1" dirty="0">
                <a:solidFill>
                  <a:srgbClr val="33CC33"/>
                </a:solidFill>
              </a:rPr>
              <a:t>Skozi celo šolsko leto se prepletajo zanimive kemijske vsebine. </a:t>
            </a:r>
          </a:p>
          <a:p>
            <a:pPr algn="ctr"/>
            <a:r>
              <a:rPr lang="sl-SI" sz="2400" b="1" dirty="0">
                <a:solidFill>
                  <a:srgbClr val="33CC33"/>
                </a:solidFill>
              </a:rPr>
              <a:t>Najprej spoznamo osnovni kemijski inventar, kemijske pripomočke </a:t>
            </a:r>
          </a:p>
          <a:p>
            <a:pPr algn="ctr"/>
            <a:r>
              <a:rPr lang="sl-SI" sz="2400" b="1" dirty="0">
                <a:solidFill>
                  <a:srgbClr val="33CC33"/>
                </a:solidFill>
              </a:rPr>
              <a:t>in tehnike dela. </a:t>
            </a:r>
          </a:p>
        </p:txBody>
      </p:sp>
    </p:spTree>
    <p:extLst>
      <p:ext uri="{BB962C8B-B14F-4D97-AF65-F5344CB8AC3E}">
        <p14:creationId xmlns:p14="http://schemas.microsoft.com/office/powerpoint/2010/main" val="329164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27493" y="-27384"/>
            <a:ext cx="901650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Poskusi v kemiji (POK) je izbirni predmet, ki ga lahko izberejo </a:t>
            </a:r>
          </a:p>
          <a:p>
            <a:pPr algn="ctr"/>
            <a:r>
              <a:rPr lang="sl-SI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učenci v 8. razredu ne glede na učni uspeh in predznanje. </a:t>
            </a:r>
          </a:p>
          <a:p>
            <a:pPr algn="ctr"/>
            <a:endParaRPr lang="sl-SI" sz="1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Učenci se za ta predmet lahko odločajo ne glede na to, </a:t>
            </a:r>
          </a:p>
          <a:p>
            <a:pPr algn="ctr"/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ali so preteklo šolsko leto obiskovali izbirni predmet Poskusi v kemiji. </a:t>
            </a:r>
          </a:p>
          <a:p>
            <a:pPr algn="ctr"/>
            <a:r>
              <a:rPr lang="sl-SI" sz="12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sl-SI" sz="2400" b="1" dirty="0">
                <a:solidFill>
                  <a:schemeClr val="accent3">
                    <a:lumMod val="50000"/>
                  </a:schemeClr>
                </a:solidFill>
              </a:rPr>
              <a:t>Potekal bo skozi celo šolsko leto, po eno uro na teden po pouku. </a:t>
            </a:r>
          </a:p>
          <a:p>
            <a:pPr algn="ctr"/>
            <a:r>
              <a:rPr lang="sl-SI" sz="2400" b="1" dirty="0">
                <a:solidFill>
                  <a:schemeClr val="accent3">
                    <a:lumMod val="50000"/>
                  </a:schemeClr>
                </a:solidFill>
              </a:rPr>
              <a:t>Pouk temelji na praktičnem delu.</a:t>
            </a:r>
          </a:p>
        </p:txBody>
      </p:sp>
      <p:pic>
        <p:nvPicPr>
          <p:cNvPr id="2050" name="Picture 2" descr="http://chem.grf.hr/media/chemanim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62" y="2794288"/>
            <a:ext cx="6514998" cy="373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ncaTine\Pictures\2016-04-20 eksperiment\eksperiment 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638449" y="170637"/>
            <a:ext cx="80525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bg1"/>
                </a:solidFill>
              </a:rPr>
              <a:t>Sledi eksperimentalno delo s katerim učenci osvojijo </a:t>
            </a:r>
          </a:p>
          <a:p>
            <a:pPr algn="ctr"/>
            <a:r>
              <a:rPr lang="sl-SI" sz="2800" b="1" dirty="0">
                <a:solidFill>
                  <a:schemeClr val="bg1"/>
                </a:solidFill>
              </a:rPr>
              <a:t>osnovne veščine kemijskega dela. </a:t>
            </a:r>
          </a:p>
        </p:txBody>
      </p:sp>
    </p:spTree>
    <p:extLst>
      <p:ext uri="{BB962C8B-B14F-4D97-AF65-F5344CB8AC3E}">
        <p14:creationId xmlns:p14="http://schemas.microsoft.com/office/powerpoint/2010/main" val="12616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ncaTine\Pictures\2016-02-12 mobi februar 2016\mobi februar 2016 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323528" y="550068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rgbClr val="D60093"/>
                </a:solidFill>
              </a:rPr>
              <a:t>Praktično</a:t>
            </a:r>
            <a:r>
              <a:rPr lang="en-GB" sz="2400" b="1" dirty="0">
                <a:solidFill>
                  <a:srgbClr val="D60093"/>
                </a:solidFill>
              </a:rPr>
              <a:t> </a:t>
            </a:r>
            <a:r>
              <a:rPr lang="en-GB" sz="2400" b="1" dirty="0" err="1">
                <a:solidFill>
                  <a:srgbClr val="D60093"/>
                </a:solidFill>
              </a:rPr>
              <a:t>delo</a:t>
            </a:r>
            <a:r>
              <a:rPr lang="en-GB" sz="2400" b="1" dirty="0">
                <a:solidFill>
                  <a:srgbClr val="D60093"/>
                </a:solidFill>
              </a:rPr>
              <a:t> s </a:t>
            </a:r>
            <a:r>
              <a:rPr lang="en-GB" sz="2400" b="1" dirty="0" err="1">
                <a:solidFill>
                  <a:srgbClr val="D60093"/>
                </a:solidFill>
              </a:rPr>
              <a:t>številnimi</a:t>
            </a:r>
            <a:r>
              <a:rPr lang="en-GB" sz="2400" b="1" dirty="0">
                <a:solidFill>
                  <a:srgbClr val="D60093"/>
                </a:solidFill>
              </a:rPr>
              <a:t> </a:t>
            </a:r>
            <a:r>
              <a:rPr lang="en-GB" sz="2400" b="1" dirty="0" err="1">
                <a:solidFill>
                  <a:srgbClr val="D60093"/>
                </a:solidFill>
              </a:rPr>
              <a:t>poskusi</a:t>
            </a:r>
            <a:r>
              <a:rPr lang="en-GB" sz="2400" b="1" dirty="0">
                <a:solidFill>
                  <a:srgbClr val="D60093"/>
                </a:solidFill>
              </a:rPr>
              <a:t> </a:t>
            </a:r>
            <a:r>
              <a:rPr lang="en-GB" sz="2400" b="1" dirty="0" err="1">
                <a:solidFill>
                  <a:srgbClr val="D60093"/>
                </a:solidFill>
              </a:rPr>
              <a:t>bo</a:t>
            </a:r>
            <a:r>
              <a:rPr lang="sl-SI" sz="2400" b="1" dirty="0">
                <a:solidFill>
                  <a:srgbClr val="D60093"/>
                </a:solidFill>
              </a:rPr>
              <a:t>m</a:t>
            </a:r>
            <a:r>
              <a:rPr lang="en-GB" sz="2400" b="1" dirty="0">
                <a:solidFill>
                  <a:srgbClr val="D60093"/>
                </a:solidFill>
              </a:rPr>
              <a:t>o </a:t>
            </a:r>
            <a:r>
              <a:rPr lang="en-GB" sz="2400" b="1" dirty="0" err="1">
                <a:solidFill>
                  <a:srgbClr val="D60093"/>
                </a:solidFill>
              </a:rPr>
              <a:t>obogatili</a:t>
            </a:r>
            <a:r>
              <a:rPr lang="en-GB" sz="2400" b="1" dirty="0">
                <a:solidFill>
                  <a:srgbClr val="D60093"/>
                </a:solidFill>
              </a:rPr>
              <a:t> z </a:t>
            </a:r>
            <a:r>
              <a:rPr lang="en-GB" sz="2400" b="1" dirty="0" err="1">
                <a:solidFill>
                  <a:srgbClr val="D60093"/>
                </a:solidFill>
              </a:rPr>
              <a:t>iskanjem</a:t>
            </a:r>
            <a:r>
              <a:rPr lang="en-GB" sz="2400" b="1" dirty="0">
                <a:solidFill>
                  <a:srgbClr val="D60093"/>
                </a:solidFill>
              </a:rPr>
              <a:t> </a:t>
            </a:r>
            <a:endParaRPr lang="sl-SI" sz="2400" b="1" dirty="0">
              <a:solidFill>
                <a:srgbClr val="D60093"/>
              </a:solidFill>
            </a:endParaRPr>
          </a:p>
          <a:p>
            <a:pPr algn="ctr"/>
            <a:r>
              <a:rPr lang="en-GB" sz="2400" b="1" dirty="0" err="1">
                <a:solidFill>
                  <a:srgbClr val="D60093"/>
                </a:solidFill>
              </a:rPr>
              <a:t>informacij</a:t>
            </a:r>
            <a:r>
              <a:rPr lang="en-GB" sz="2400" b="1" dirty="0">
                <a:solidFill>
                  <a:srgbClr val="D60093"/>
                </a:solidFill>
              </a:rPr>
              <a:t> </a:t>
            </a:r>
            <a:r>
              <a:rPr lang="en-GB" sz="2400" b="1" dirty="0" err="1">
                <a:solidFill>
                  <a:srgbClr val="D60093"/>
                </a:solidFill>
              </a:rPr>
              <a:t>na</a:t>
            </a:r>
            <a:r>
              <a:rPr lang="en-GB" sz="2400" b="1" dirty="0">
                <a:solidFill>
                  <a:srgbClr val="D60093"/>
                </a:solidFill>
              </a:rPr>
              <a:t> </a:t>
            </a:r>
            <a:r>
              <a:rPr lang="en-GB" sz="2400" b="1" dirty="0" err="1">
                <a:solidFill>
                  <a:srgbClr val="D60093"/>
                </a:solidFill>
              </a:rPr>
              <a:t>medmrežju</a:t>
            </a:r>
            <a:r>
              <a:rPr lang="en-GB" sz="2400" b="1" dirty="0">
                <a:solidFill>
                  <a:srgbClr val="D60093"/>
                </a:solidFill>
              </a:rPr>
              <a:t>, </a:t>
            </a:r>
            <a:r>
              <a:rPr lang="en-GB" sz="2400" b="1" dirty="0" err="1">
                <a:solidFill>
                  <a:srgbClr val="D60093"/>
                </a:solidFill>
              </a:rPr>
              <a:t>uporabo</a:t>
            </a:r>
            <a:r>
              <a:rPr lang="en-GB" sz="2400" b="1" dirty="0">
                <a:solidFill>
                  <a:srgbClr val="D60093"/>
                </a:solidFill>
              </a:rPr>
              <a:t> </a:t>
            </a:r>
            <a:r>
              <a:rPr lang="en-GB" sz="2400" b="1" dirty="0" err="1">
                <a:solidFill>
                  <a:srgbClr val="D60093"/>
                </a:solidFill>
              </a:rPr>
              <a:t>zgoščenk</a:t>
            </a:r>
            <a:r>
              <a:rPr lang="en-GB" sz="2400" b="1" dirty="0">
                <a:solidFill>
                  <a:srgbClr val="D60093"/>
                </a:solidFill>
              </a:rPr>
              <a:t> in </a:t>
            </a:r>
            <a:r>
              <a:rPr lang="en-GB" sz="2400" b="1" dirty="0" err="1">
                <a:solidFill>
                  <a:srgbClr val="D60093"/>
                </a:solidFill>
              </a:rPr>
              <a:t>različne</a:t>
            </a:r>
            <a:r>
              <a:rPr lang="en-GB" sz="2400" b="1" dirty="0">
                <a:solidFill>
                  <a:srgbClr val="D60093"/>
                </a:solidFill>
              </a:rPr>
              <a:t> literature</a:t>
            </a:r>
            <a:r>
              <a:rPr lang="sl-SI" sz="2400" b="1" dirty="0">
                <a:solidFill>
                  <a:srgbClr val="D6009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286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68888" y="404664"/>
            <a:ext cx="8406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en-GB" sz="2400" b="1" dirty="0" err="1">
                <a:solidFill>
                  <a:schemeClr val="tx2">
                    <a:lumMod val="50000"/>
                  </a:schemeClr>
                </a:solidFill>
              </a:rPr>
              <a:t>biskali</a:t>
            </a:r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2">
                    <a:lumMod val="50000"/>
                  </a:schemeClr>
                </a:solidFill>
              </a:rPr>
              <a:t>bomo</a:t>
            </a:r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2">
                    <a:lumMod val="50000"/>
                  </a:schemeClr>
                </a:solidFill>
              </a:rPr>
              <a:t>tudi</a:t>
            </a:r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GB" sz="2400" b="1" dirty="0" err="1">
                <a:solidFill>
                  <a:schemeClr val="tx2">
                    <a:lumMod val="50000"/>
                  </a:schemeClr>
                </a:solidFill>
              </a:rPr>
              <a:t>tovarno</a:t>
            </a:r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2">
                    <a:lumMod val="50000"/>
                  </a:schemeClr>
                </a:solidFill>
              </a:rPr>
              <a:t>ali</a:t>
            </a:r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2">
                    <a:lumMod val="50000"/>
                  </a:schemeClr>
                </a:solidFill>
              </a:rPr>
              <a:t>podjetje</a:t>
            </a:r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GB" sz="2400" b="1" dirty="0" err="1">
                <a:solidFill>
                  <a:schemeClr val="tx2">
                    <a:lumMod val="50000"/>
                  </a:schemeClr>
                </a:solidFill>
              </a:rPr>
              <a:t>ki</a:t>
            </a:r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2">
                    <a:lumMod val="50000"/>
                  </a:schemeClr>
                </a:solidFill>
              </a:rPr>
              <a:t>izdeluje</a:t>
            </a:r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2">
                    <a:lumMod val="50000"/>
                  </a:schemeClr>
                </a:solidFill>
              </a:rPr>
              <a:t>ali</a:t>
            </a:r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2">
                    <a:lumMod val="50000"/>
                  </a:schemeClr>
                </a:solidFill>
              </a:rPr>
              <a:t>uporablja</a:t>
            </a:r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sl-SI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GB" sz="2400" b="1" dirty="0" err="1">
                <a:solidFill>
                  <a:schemeClr val="tx2">
                    <a:lumMod val="50000"/>
                  </a:schemeClr>
                </a:solidFill>
              </a:rPr>
              <a:t>kemijske</a:t>
            </a:r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2">
                    <a:lumMod val="50000"/>
                  </a:schemeClr>
                </a:solidFill>
              </a:rPr>
              <a:t>izdelke</a:t>
            </a:r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 in </a:t>
            </a:r>
            <a:r>
              <a:rPr lang="en-GB" sz="2400" b="1" dirty="0" err="1">
                <a:solidFill>
                  <a:schemeClr val="tx2">
                    <a:lumMod val="50000"/>
                  </a:schemeClr>
                </a:solidFill>
              </a:rPr>
              <a:t>še</a:t>
            </a:r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tx2">
                    <a:lumMod val="50000"/>
                  </a:schemeClr>
                </a:solidFill>
              </a:rPr>
              <a:t>kaj</a:t>
            </a:r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sl-SI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sl-SI" sz="2400" b="1" dirty="0"/>
          </a:p>
        </p:txBody>
      </p:sp>
      <p:pic>
        <p:nvPicPr>
          <p:cNvPr id="6146" name="Picture 2" descr="http://images.24ur.com/media/images/original/Jan2002/2002436.jpg?d41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3"/>
            <a:ext cx="3240360" cy="2569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qstoma.com/Images/start/lab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093358" cy="2323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ezultat iskanja slik za LABORAN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122" name="Picture 2" descr="http://os-mejasi-st.skole.hr/upload/os-mejasi-st/images/multistatic/160/Image/kemija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34370"/>
            <a:ext cx="3744416" cy="2482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se1.mm.bing.net/th?id=OIP.Mc370cddf2036e95985dc64b244116d65o0&amp;pid=15.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66" y="4655625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85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67544" y="44624"/>
            <a:ext cx="8298875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rgbClr val="FFC000"/>
                </a:solidFill>
              </a:rPr>
              <a:t>Učenci ne potrebujejo učbenika ali delovnega zvezka. </a:t>
            </a:r>
          </a:p>
          <a:p>
            <a:pPr algn="ctr"/>
            <a:r>
              <a:rPr lang="sl-SI" sz="2400" b="1" dirty="0">
                <a:solidFill>
                  <a:srgbClr val="FFC000"/>
                </a:solidFill>
              </a:rPr>
              <a:t>Potrebno gradivo dobijo v šoli. </a:t>
            </a:r>
          </a:p>
          <a:p>
            <a:endParaRPr lang="sl-SI" sz="2400" dirty="0">
              <a:solidFill>
                <a:srgbClr val="FFC000"/>
              </a:solidFill>
            </a:endParaRPr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pPr algn="ctr"/>
            <a:r>
              <a:rPr lang="sl-SI" sz="2400" b="1" dirty="0">
                <a:solidFill>
                  <a:srgbClr val="00B050"/>
                </a:solidFill>
              </a:rPr>
              <a:t>Predmet se ocenjuje s številčnimi ocenami od 1 do 5, </a:t>
            </a:r>
          </a:p>
          <a:p>
            <a:pPr algn="ctr"/>
            <a:r>
              <a:rPr lang="sl-SI" sz="2400" b="1" dirty="0">
                <a:solidFill>
                  <a:srgbClr val="00B050"/>
                </a:solidFill>
              </a:rPr>
              <a:t>v šolskem letu vsak učenec pridobi tri ocene. </a:t>
            </a:r>
          </a:p>
          <a:p>
            <a:pPr algn="ctr"/>
            <a:r>
              <a:rPr lang="sl-SI" sz="2400" b="1" dirty="0">
                <a:solidFill>
                  <a:srgbClr val="FFC000"/>
                </a:solidFill>
              </a:rPr>
              <a:t>Pri predmetu ni testov znanja in ustnega ocenjevanja znanja. </a:t>
            </a:r>
          </a:p>
          <a:p>
            <a:pPr algn="ctr"/>
            <a:r>
              <a:rPr lang="sl-SI" sz="2400" b="1" dirty="0">
                <a:solidFill>
                  <a:srgbClr val="00B050"/>
                </a:solidFill>
              </a:rPr>
              <a:t>Ocene bodo pridobljene iz izdelkov in eksperimentalnega dela. </a:t>
            </a:r>
          </a:p>
        </p:txBody>
      </p:sp>
      <p:pic>
        <p:nvPicPr>
          <p:cNvPr id="7174" name="Picture 6" descr="https://s-media-cache-ak0.pinimg.com/736x/00/a0/22/00a02245a7002d00056de3ed2fe6482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0788"/>
            <a:ext cx="3340992" cy="43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55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282</Words>
  <Application>Microsoft Office PowerPoint</Application>
  <PresentationFormat>Diaprojekcija na zaslonu (4:3)</PresentationFormat>
  <Paragraphs>61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MancaTine</dc:creator>
  <cp:lastModifiedBy>Manca Ašič</cp:lastModifiedBy>
  <cp:revision>24</cp:revision>
  <dcterms:created xsi:type="dcterms:W3CDTF">2016-04-21T06:21:55Z</dcterms:created>
  <dcterms:modified xsi:type="dcterms:W3CDTF">2022-04-20T02:49:50Z</dcterms:modified>
</cp:coreProperties>
</file>