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6EB6129-625C-4167-9A09-21AE61C8549F}" type="datetimeFigureOut">
              <a:rPr lang="sl-SI" smtClean="0"/>
              <a:t>17.1.2018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22812FD-1DF9-4C7E-BCF8-8564A9C558D8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Tikvenik</a:t>
            </a:r>
            <a:r>
              <a:rPr lang="en-US" dirty="0" smtClean="0"/>
              <a:t> (</a:t>
            </a:r>
            <a:r>
              <a:rPr lang="bg-BG" dirty="0" smtClean="0"/>
              <a:t>Тиквеник</a:t>
            </a:r>
            <a:r>
              <a:rPr lang="en-US" dirty="0" smtClean="0"/>
              <a:t>)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B</a:t>
            </a:r>
            <a:r>
              <a:rPr lang="en-US" dirty="0" err="1" smtClean="0"/>
              <a:t>ulgarian</a:t>
            </a:r>
            <a:r>
              <a:rPr lang="en-US" dirty="0" smtClean="0"/>
              <a:t> traditional desert</a:t>
            </a:r>
          </a:p>
          <a:p>
            <a:endParaRPr lang="sl-SI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0932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Antoaneta</a:t>
            </a:r>
            <a:r>
              <a:rPr lang="en-US" dirty="0" smtClean="0"/>
              <a:t> </a:t>
            </a:r>
            <a:r>
              <a:rPr lang="en-US" dirty="0" err="1" smtClean="0"/>
              <a:t>Toncheva</a:t>
            </a:r>
            <a:endParaRPr lang="en-US" dirty="0" smtClean="0"/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</a:t>
            </a:r>
            <a:r>
              <a:rPr lang="sl-SI" dirty="0" smtClean="0"/>
              <a:t>cipe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 package of dough</a:t>
            </a:r>
          </a:p>
          <a:p>
            <a:r>
              <a:rPr lang="sl-SI" dirty="0" smtClean="0"/>
              <a:t>1/2 cup butter</a:t>
            </a:r>
          </a:p>
          <a:p>
            <a:r>
              <a:rPr lang="sl-SI" dirty="0" smtClean="0"/>
              <a:t>3 cups pumpkin puree</a:t>
            </a:r>
          </a:p>
          <a:p>
            <a:r>
              <a:rPr lang="sl-SI" dirty="0" smtClean="0"/>
              <a:t>3/4 cup packed brown sugar (for a less sweet version, reduce the brown sugar to 2/3 cup)</a:t>
            </a:r>
          </a:p>
          <a:p>
            <a:r>
              <a:rPr lang="sl-SI" dirty="0" smtClean="0"/>
              <a:t>3/4 cup coarsely ground walnuts</a:t>
            </a:r>
          </a:p>
          <a:p>
            <a:r>
              <a:rPr lang="sl-SI" dirty="0" smtClean="0"/>
              <a:t>2 teaspoons cinnamon</a:t>
            </a:r>
          </a:p>
          <a:p>
            <a:r>
              <a:rPr lang="sl-SI" dirty="0" smtClean="0"/>
              <a:t>1/2 teaspoon ground nutmeg</a:t>
            </a:r>
          </a:p>
          <a:p>
            <a:r>
              <a:rPr lang="sl-SI" dirty="0" smtClean="0"/>
              <a:t>1/2 teaspoon dry orange zest (optional)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7239000" cy="1143000"/>
          </a:xfrm>
        </p:spPr>
        <p:txBody>
          <a:bodyPr/>
          <a:lstStyle/>
          <a:p>
            <a:r>
              <a:rPr lang="sl-SI" dirty="0" smtClean="0"/>
              <a:t>Method of preparation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239000" cy="203560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Preheat oven 190 degrees Celsius</a:t>
            </a:r>
            <a:r>
              <a:rPr lang="bg-BG" dirty="0" smtClean="0"/>
              <a:t>.</a:t>
            </a:r>
            <a:endParaRPr lang="en-US" dirty="0" smtClean="0"/>
          </a:p>
          <a:p>
            <a:pPr fontAlgn="base"/>
            <a:r>
              <a:rPr lang="en-US" dirty="0" smtClean="0"/>
              <a:t>In a medium-sized bowl, mix together the pumpkin puree, brown sugar, walnuts, cinnamon, nutmeg, and orange zest.</a:t>
            </a:r>
          </a:p>
          <a:p>
            <a:pPr fontAlgn="base"/>
            <a:r>
              <a:rPr lang="en-US" dirty="0" smtClean="0"/>
              <a:t>These yummy ingredients are going to be the filling for your pastry.</a:t>
            </a:r>
          </a:p>
          <a:p>
            <a:pPr fontAlgn="base"/>
            <a:r>
              <a:rPr lang="en-US" dirty="0" smtClean="0"/>
              <a:t>In a small microwave-safe bowl, melt the butter.</a:t>
            </a:r>
          </a:p>
          <a:p>
            <a:pPr fontAlgn="base"/>
            <a:r>
              <a:rPr lang="en-US" dirty="0" smtClean="0"/>
              <a:t>using my large baklava pan.</a:t>
            </a:r>
          </a:p>
          <a:p>
            <a:endParaRPr lang="sl-SI" dirty="0"/>
          </a:p>
        </p:txBody>
      </p:sp>
      <p:pic>
        <p:nvPicPr>
          <p:cNvPr id="1026" name="Picture 2" descr="C:\Users\EVS User\Desktop\img_47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84984"/>
            <a:ext cx="5016475" cy="3346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7239000" cy="3816424"/>
          </a:xfrm>
        </p:spPr>
        <p:txBody>
          <a:bodyPr>
            <a:normAutofit/>
          </a:bodyPr>
          <a:lstStyle/>
          <a:p>
            <a:r>
              <a:rPr lang="bg-BG" sz="2000" dirty="0" smtClean="0"/>
              <a:t>Т</a:t>
            </a:r>
            <a:r>
              <a:rPr lang="en-US" sz="2000" dirty="0" err="1" smtClean="0"/>
              <a:t>ake</a:t>
            </a:r>
            <a:r>
              <a:rPr lang="en-US" sz="2000" dirty="0" smtClean="0"/>
              <a:t> about 2 tablespoons of the pumpkin mixture and gently spread it across the sheet, using a spoon or a small spatula. You do not need to cover every square inch of the sheet.</a:t>
            </a:r>
            <a:endParaRPr lang="sl-SI" sz="2000" dirty="0"/>
          </a:p>
        </p:txBody>
      </p:sp>
      <p:pic>
        <p:nvPicPr>
          <p:cNvPr id="2050" name="Picture 2" descr="C:\Users\EVS User\Desktop\img_47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56792"/>
            <a:ext cx="2437304" cy="1626139"/>
          </a:xfrm>
          <a:prstGeom prst="rect">
            <a:avLst/>
          </a:prstGeom>
          <a:noFill/>
        </p:spPr>
      </p:pic>
      <p:pic>
        <p:nvPicPr>
          <p:cNvPr id="2051" name="Picture 3" descr="C:\Users\EVS User\Desktop\img_47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916832"/>
            <a:ext cx="2590264" cy="1728192"/>
          </a:xfrm>
          <a:prstGeom prst="rect">
            <a:avLst/>
          </a:prstGeom>
          <a:noFill/>
        </p:spPr>
      </p:pic>
      <p:pic>
        <p:nvPicPr>
          <p:cNvPr id="2052" name="Picture 4" descr="C:\Users\EVS User\Desktop\img_47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3284984"/>
            <a:ext cx="2880320" cy="1921714"/>
          </a:xfrm>
          <a:prstGeom prst="rect">
            <a:avLst/>
          </a:prstGeom>
          <a:noFill/>
        </p:spPr>
      </p:pic>
      <p:pic>
        <p:nvPicPr>
          <p:cNvPr id="2053" name="Picture 5" descr="C:\Users\EVS User\Desktop\img_47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725144"/>
            <a:ext cx="2698191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VS User\Desktop\img_4792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3453686" cy="230425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49688" y="3789040"/>
            <a:ext cx="5094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М</a:t>
            </a:r>
            <a:r>
              <a:rPr lang="en-US" dirty="0" err="1" smtClean="0"/>
              <a:t>elt</a:t>
            </a:r>
            <a:r>
              <a:rPr lang="en-US" dirty="0" smtClean="0"/>
              <a:t> </a:t>
            </a:r>
            <a:r>
              <a:rPr lang="en-US" dirty="0"/>
              <a:t>about 1 </a:t>
            </a:r>
            <a:r>
              <a:rPr lang="en-US" dirty="0" smtClean="0"/>
              <a:t>tablespoon</a:t>
            </a:r>
            <a:r>
              <a:rPr lang="bg-BG" dirty="0" smtClean="0"/>
              <a:t> </a:t>
            </a:r>
            <a:r>
              <a:rPr lang="sl-SI" dirty="0" smtClean="0"/>
              <a:t>butter.</a:t>
            </a:r>
            <a:endParaRPr lang="sl-SI" dirty="0"/>
          </a:p>
        </p:txBody>
      </p:sp>
      <p:pic>
        <p:nvPicPr>
          <p:cNvPr id="3075" name="Picture 3" descr="C:\Users\EVS User\Desktop\img_47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620688"/>
            <a:ext cx="1944216" cy="2914048"/>
          </a:xfrm>
          <a:prstGeom prst="rect">
            <a:avLst/>
          </a:prstGeom>
          <a:noFill/>
        </p:spPr>
      </p:pic>
      <p:pic>
        <p:nvPicPr>
          <p:cNvPr id="3077" name="Picture 5" descr="C:\Users\EVS User\Desktop\img_48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293096"/>
            <a:ext cx="2914048" cy="1944216"/>
          </a:xfrm>
          <a:prstGeom prst="rect">
            <a:avLst/>
          </a:prstGeom>
          <a:noFill/>
        </p:spPr>
      </p:pic>
      <p:pic>
        <p:nvPicPr>
          <p:cNvPr id="3078" name="Picture 6" descr="C:\Users\EVS User\Desktop\img_48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724" y="3933056"/>
            <a:ext cx="334575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7239000" cy="1143000"/>
          </a:xfrm>
        </p:spPr>
        <p:txBody>
          <a:bodyPr/>
          <a:lstStyle/>
          <a:p>
            <a:pPr algn="ctr"/>
            <a:r>
              <a:rPr lang="sl-SI" dirty="0" smtClean="0"/>
              <a:t>Ready for eating!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7239000" cy="811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Bake the </a:t>
            </a:r>
            <a:r>
              <a:rPr lang="en-US" i="1" dirty="0" err="1" smtClean="0"/>
              <a:t>tikvenik</a:t>
            </a:r>
            <a:r>
              <a:rPr lang="en-US" dirty="0" smtClean="0"/>
              <a:t> for about 45 minutes, until it is golden brown.</a:t>
            </a:r>
            <a:endParaRPr lang="sl-SI" dirty="0"/>
          </a:p>
        </p:txBody>
      </p:sp>
      <p:pic>
        <p:nvPicPr>
          <p:cNvPr id="4098" name="Picture 2" descr="C:\Users\EVS User\Desktop\img_48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068960"/>
            <a:ext cx="4352032" cy="2903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239000" cy="1143000"/>
          </a:xfrm>
        </p:spPr>
        <p:txBody>
          <a:bodyPr/>
          <a:lstStyle/>
          <a:p>
            <a:pPr algn="ctr"/>
            <a:r>
              <a:rPr lang="en-US" dirty="0" smtClean="0"/>
              <a:t>Enjoy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501008"/>
            <a:ext cx="7239000" cy="353079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Thank you for your attention!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rgbClr val="494429"/>
      </a:dk1>
      <a:lt1>
        <a:srgbClr val="EEECE1"/>
      </a:lt1>
      <a:dk2>
        <a:srgbClr val="F79646"/>
      </a:dk2>
      <a:lt2>
        <a:srgbClr val="EEECE1"/>
      </a:lt2>
      <a:accent1>
        <a:srgbClr val="FBD5B5"/>
      </a:accent1>
      <a:accent2>
        <a:srgbClr val="FAC08F"/>
      </a:accent2>
      <a:accent3>
        <a:srgbClr val="E36C09"/>
      </a:accent3>
      <a:accent4>
        <a:srgbClr val="974806"/>
      </a:accent4>
      <a:accent5>
        <a:srgbClr val="953734"/>
      </a:accent5>
      <a:accent6>
        <a:srgbClr val="632423"/>
      </a:accent6>
      <a:hlink>
        <a:srgbClr val="D99694"/>
      </a:hlink>
      <a:folHlink>
        <a:srgbClr val="E5B9B7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135</Words>
  <Application>Microsoft Office PowerPoint</Application>
  <PresentationFormat>Diaprojekcija na zaslonu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Trebuchet MS</vt:lpstr>
      <vt:lpstr>Wingdings</vt:lpstr>
      <vt:lpstr>Wingdings 2</vt:lpstr>
      <vt:lpstr>Opulent</vt:lpstr>
      <vt:lpstr>Tikvenik (Тиквеник)</vt:lpstr>
      <vt:lpstr>recipe</vt:lpstr>
      <vt:lpstr>Method of preparation</vt:lpstr>
      <vt:lpstr>PowerPointova predstavitev</vt:lpstr>
      <vt:lpstr>PowerPointova predstavitev</vt:lpstr>
      <vt:lpstr>Ready for eating! </vt:lpstr>
      <vt:lpstr>Enjoy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Tikvenik (Тиквеник)</dc:title>
  <dc:creator>EVS User</dc:creator>
  <cp:lastModifiedBy>Melanija Zupancic</cp:lastModifiedBy>
  <cp:revision>7</cp:revision>
  <dcterms:created xsi:type="dcterms:W3CDTF">2018-01-10T12:01:50Z</dcterms:created>
  <dcterms:modified xsi:type="dcterms:W3CDTF">2018-01-17T17:55:50Z</dcterms:modified>
</cp:coreProperties>
</file>